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9" r:id="rId1"/>
  </p:sldMasterIdLst>
  <p:notesMasterIdLst>
    <p:notesMasterId r:id="rId8"/>
  </p:notesMasterIdLst>
  <p:sldIdLst>
    <p:sldId id="261" r:id="rId2"/>
    <p:sldId id="285" r:id="rId3"/>
    <p:sldId id="260" r:id="rId4"/>
    <p:sldId id="265" r:id="rId5"/>
    <p:sldId id="294" r:id="rId6"/>
    <p:sldId id="290" r:id="rId7"/>
  </p:sldIdLst>
  <p:sldSz cx="12192000" cy="6858000"/>
  <p:notesSz cx="7104063" cy="10234613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DF7EB"/>
    <a:srgbClr val="D827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06" autoAdjust="0"/>
    <p:restoredTop sz="94660"/>
  </p:normalViewPr>
  <p:slideViewPr>
    <p:cSldViewPr snapToGrid="0">
      <p:cViewPr varScale="1">
        <p:scale>
          <a:sx n="59" d="100"/>
          <a:sy n="59" d="100"/>
        </p:scale>
        <p:origin x="-112" y="-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68B90-ACD9-48B1-910C-F609AF094D05}" type="datetimeFigureOut">
              <a:rPr lang="zh-CN" altLang="en-US" smtClean="0"/>
              <a:t>3/6/21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3710A-4584-499C-A663-E192B02111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6960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3710A-4584-499C-A663-E192B02111A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805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7406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3710A-4584-499C-A663-E192B02111A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993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3710A-4584-499C-A663-E192B02111A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7384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3710A-4584-499C-A663-E192B02111A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7384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3710A-4584-499C-A663-E192B02111A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03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ide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3/6/21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altLang="zh-CN" dirty="0"/>
              <a:t>Freepptbackgrounds.net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altLang="zh-CN" dirty="0"/>
              <a:t>www.freepptbackgrounds.net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F288E0-7875-42C4-84C8-98DBBD3BF4D2}" type="datetimeFigureOut">
              <a:rPr lang="zh-CN" altLang="en-US" smtClean="0"/>
              <a:t>3/6/21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矩形 3"/>
          <p:cNvSpPr/>
          <p:nvPr userDrawn="1"/>
        </p:nvSpPr>
        <p:spPr>
          <a:xfrm>
            <a:off x="2191128" y="5726275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www.1ppt.com/excel/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www.1ppt.com/shiti/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www.1ppt.com/jiaoan/  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2277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4d1e86a8b1a483e81dc1d7f6d65b3abe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78"/>
          <a:stretch>
            <a:fillRect/>
          </a:stretch>
        </p:blipFill>
        <p:spPr>
          <a:xfrm>
            <a:off x="-17145" y="-6350"/>
            <a:ext cx="12265660" cy="687070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695960" y="847725"/>
            <a:ext cx="10896600" cy="5257800"/>
          </a:xfrm>
          <a:prstGeom prst="rect">
            <a:avLst/>
          </a:prstGeom>
          <a:solidFill>
            <a:srgbClr val="FDF7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 descr="f96f71f270f0750c5a24eac6ad8e388a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9556115" y="-189230"/>
            <a:ext cx="3021965" cy="2807970"/>
          </a:xfrm>
          <a:prstGeom prst="rect">
            <a:avLst/>
          </a:prstGeom>
        </p:spPr>
      </p:pic>
      <p:pic>
        <p:nvPicPr>
          <p:cNvPr id="10" name="图片 9" descr="cb1c87c7cb64672c8d9c8a2be9fafb16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145" y="5052695"/>
            <a:ext cx="3412490" cy="22764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1" r:id="rId2"/>
    <p:sldLayoutId id="2147483672" r:id="rId3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7857ab0b79adbb76daf83cbf04bb41ec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78"/>
          <a:stretch>
            <a:fillRect/>
          </a:stretch>
        </p:blipFill>
        <p:spPr>
          <a:xfrm>
            <a:off x="-36830" y="-4445"/>
            <a:ext cx="12307570" cy="686689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59340" y="2500961"/>
            <a:ext cx="1082715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D8271C"/>
                </a:solidFill>
              </a:rPr>
              <a:t>DKG Maryland State Convention</a:t>
            </a:r>
          </a:p>
          <a:p>
            <a:pPr algn="ctr"/>
            <a:endParaRPr lang="en-US" sz="4800" b="1" dirty="0">
              <a:solidFill>
                <a:srgbClr val="D8271C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D8271C"/>
                </a:solidFill>
              </a:rPr>
              <a:t>“Adapting to Change in a </a:t>
            </a:r>
            <a:r>
              <a:rPr lang="en-US" sz="4000" b="1" smtClean="0">
                <a:solidFill>
                  <a:srgbClr val="D8271C"/>
                </a:solidFill>
              </a:rPr>
              <a:t>Changing Society”</a:t>
            </a:r>
            <a:endParaRPr lang="en-US" sz="4000" b="1" dirty="0">
              <a:solidFill>
                <a:srgbClr val="D8271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24800" y="1377422"/>
            <a:ext cx="107224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D8271C"/>
                </a:solidFill>
              </a:rPr>
              <a:t>Saturday, April 17, 2021</a:t>
            </a:r>
            <a:br>
              <a:rPr lang="en-US" sz="4800" b="1" dirty="0" smtClean="0">
                <a:solidFill>
                  <a:srgbClr val="D8271C"/>
                </a:solidFill>
              </a:rPr>
            </a:br>
            <a:r>
              <a:rPr lang="en-US" sz="4800" b="1" dirty="0" smtClean="0">
                <a:solidFill>
                  <a:srgbClr val="D8271C"/>
                </a:solidFill>
              </a:rPr>
              <a:t>8:30am-3:00pm</a:t>
            </a:r>
          </a:p>
          <a:p>
            <a:pPr algn="ctr"/>
            <a:endParaRPr lang="en-US" sz="4800" b="1" dirty="0"/>
          </a:p>
          <a:p>
            <a:pPr algn="ctr"/>
            <a:r>
              <a:rPr lang="en-US" sz="4800" b="1" dirty="0" smtClean="0"/>
              <a:t>Registration: Free</a:t>
            </a:r>
          </a:p>
          <a:p>
            <a:pPr algn="ctr"/>
            <a:r>
              <a:rPr lang="en-US" sz="4800" b="1" dirty="0" smtClean="0"/>
              <a:t>A Virtual Convention on Zoom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6649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7857ab0b79adbb76daf83cbf04bb41ec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78"/>
          <a:stretch>
            <a:fillRect/>
          </a:stretch>
        </p:blipFill>
        <p:spPr>
          <a:xfrm>
            <a:off x="-36830" y="-4445"/>
            <a:ext cx="12307570" cy="686689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1767736" y="2656596"/>
            <a:ext cx="8480733" cy="492442"/>
            <a:chOff x="2167226" y="1730685"/>
            <a:chExt cx="6360545" cy="369332"/>
          </a:xfrm>
          <a:noFill/>
        </p:grpSpPr>
        <p:sp>
          <p:nvSpPr>
            <p:cNvPr id="7" name="TextBox 4"/>
            <p:cNvSpPr txBox="1"/>
            <p:nvPr/>
          </p:nvSpPr>
          <p:spPr>
            <a:xfrm>
              <a:off x="2595617" y="1730685"/>
              <a:ext cx="5932154" cy="315663"/>
            </a:xfrm>
            <a:prstGeom prst="rect">
              <a:avLst/>
            </a:prstGeom>
            <a:grp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tr-TR" altLang="zh-CN" sz="2135" b="1" dirty="0" err="1" smtClean="0">
                  <a:solidFill>
                    <a:srgbClr val="C00000"/>
                  </a:solidFill>
                  <a:latin typeface="Calibri"/>
                  <a:ea typeface="微软雅黑" panose="020B0503020204020204" pitchFamily="34" charset="-122"/>
                  <a:cs typeface="Calibri"/>
                </a:rPr>
                <a:t>After</a:t>
              </a:r>
              <a:r>
                <a:rPr lang="tr-TR" altLang="zh-CN" sz="2135" b="1" dirty="0" smtClean="0">
                  <a:solidFill>
                    <a:srgbClr val="C00000"/>
                  </a:solidFill>
                  <a:latin typeface="Calibri"/>
                  <a:ea typeface="微软雅黑" panose="020B0503020204020204" pitchFamily="34" charset="-122"/>
                  <a:cs typeface="Calibri"/>
                </a:rPr>
                <a:t> </a:t>
              </a:r>
              <a:r>
                <a:rPr lang="tr-TR" altLang="zh-CN" sz="2135" b="1" dirty="0" err="1" smtClean="0">
                  <a:solidFill>
                    <a:srgbClr val="C00000"/>
                  </a:solidFill>
                  <a:latin typeface="Calibri"/>
                  <a:ea typeface="微软雅黑" panose="020B0503020204020204" pitchFamily="34" charset="-122"/>
                  <a:cs typeface="Calibri"/>
                </a:rPr>
                <a:t>March</a:t>
              </a:r>
              <a:r>
                <a:rPr lang="tr-TR" altLang="zh-CN" sz="2135" b="1" dirty="0" smtClean="0">
                  <a:solidFill>
                    <a:srgbClr val="C00000"/>
                  </a:solidFill>
                  <a:latin typeface="Calibri"/>
                  <a:ea typeface="微软雅黑" panose="020B0503020204020204" pitchFamily="34" charset="-122"/>
                  <a:cs typeface="Calibri"/>
                </a:rPr>
                <a:t> 6th, </a:t>
              </a:r>
              <a:r>
                <a:rPr lang="tr-TR" altLang="zh-CN" sz="2135" b="1" dirty="0" err="1" smtClean="0">
                  <a:solidFill>
                    <a:srgbClr val="C00000"/>
                  </a:solidFill>
                  <a:latin typeface="Calibri"/>
                  <a:ea typeface="微软雅黑" panose="020B0503020204020204" pitchFamily="34" charset="-122"/>
                  <a:cs typeface="Calibri"/>
                </a:rPr>
                <a:t>you</a:t>
              </a:r>
              <a:r>
                <a:rPr lang="tr-TR" altLang="zh-CN" sz="2135" b="1" dirty="0" smtClean="0">
                  <a:solidFill>
                    <a:srgbClr val="C00000"/>
                  </a:solidFill>
                  <a:latin typeface="Calibri"/>
                  <a:ea typeface="微软雅黑" panose="020B0503020204020204" pitchFamily="34" charset="-122"/>
                  <a:cs typeface="Calibri"/>
                </a:rPr>
                <a:t> </a:t>
              </a:r>
              <a:r>
                <a:rPr lang="tr-TR" altLang="zh-CN" sz="2135" b="1" dirty="0" err="1" smtClean="0">
                  <a:solidFill>
                    <a:srgbClr val="C00000"/>
                  </a:solidFill>
                  <a:latin typeface="Calibri"/>
                  <a:ea typeface="微软雅黑" panose="020B0503020204020204" pitchFamily="34" charset="-122"/>
                  <a:cs typeface="Calibri"/>
                </a:rPr>
                <a:t>will</a:t>
              </a:r>
              <a:r>
                <a:rPr lang="tr-TR" altLang="zh-CN" sz="2135" b="1" dirty="0" smtClean="0">
                  <a:solidFill>
                    <a:srgbClr val="C00000"/>
                  </a:solidFill>
                  <a:latin typeface="Calibri"/>
                  <a:ea typeface="微软雅黑" panose="020B0503020204020204" pitchFamily="34" charset="-122"/>
                  <a:cs typeface="Calibri"/>
                </a:rPr>
                <a:t> </a:t>
              </a:r>
              <a:r>
                <a:rPr lang="tr-TR" altLang="zh-CN" sz="2135" b="1" dirty="0" err="1" smtClean="0">
                  <a:solidFill>
                    <a:srgbClr val="C00000"/>
                  </a:solidFill>
                  <a:latin typeface="Calibri"/>
                  <a:ea typeface="微软雅黑" panose="020B0503020204020204" pitchFamily="34" charset="-122"/>
                  <a:cs typeface="Calibri"/>
                </a:rPr>
                <a:t>receive</a:t>
              </a:r>
              <a:r>
                <a:rPr lang="tr-TR" altLang="zh-CN" sz="2135" b="1" dirty="0" smtClean="0">
                  <a:solidFill>
                    <a:srgbClr val="C00000"/>
                  </a:solidFill>
                  <a:latin typeface="Calibri"/>
                  <a:ea typeface="微软雅黑" panose="020B0503020204020204" pitchFamily="34" charset="-122"/>
                  <a:cs typeface="Calibri"/>
                </a:rPr>
                <a:t> a link </a:t>
              </a:r>
              <a:r>
                <a:rPr lang="tr-TR" altLang="zh-CN" sz="2135" b="1" dirty="0" err="1" smtClean="0">
                  <a:solidFill>
                    <a:srgbClr val="C00000"/>
                  </a:solidFill>
                  <a:latin typeface="Calibri"/>
                  <a:ea typeface="微软雅黑" panose="020B0503020204020204" pitchFamily="34" charset="-122"/>
                  <a:cs typeface="Calibri"/>
                </a:rPr>
                <a:t>to</a:t>
              </a:r>
              <a:r>
                <a:rPr lang="tr-TR" altLang="zh-CN" sz="2135" b="1" dirty="0" smtClean="0">
                  <a:solidFill>
                    <a:srgbClr val="C00000"/>
                  </a:solidFill>
                  <a:latin typeface="Calibri"/>
                  <a:ea typeface="微软雅黑" panose="020B0503020204020204" pitchFamily="34" charset="-122"/>
                  <a:cs typeface="Calibri"/>
                </a:rPr>
                <a:t> a </a:t>
              </a:r>
              <a:r>
                <a:rPr lang="tr-TR" altLang="zh-CN" sz="2135" b="1" dirty="0" err="1" smtClean="0">
                  <a:solidFill>
                    <a:srgbClr val="C00000"/>
                  </a:solidFill>
                  <a:latin typeface="Calibri"/>
                  <a:ea typeface="微软雅黑" panose="020B0503020204020204" pitchFamily="34" charset="-122"/>
                  <a:cs typeface="Calibri"/>
                </a:rPr>
                <a:t>google</a:t>
              </a:r>
              <a:r>
                <a:rPr lang="tr-TR" altLang="zh-CN" sz="2135" b="1" dirty="0" smtClean="0">
                  <a:solidFill>
                    <a:srgbClr val="C00000"/>
                  </a:solidFill>
                  <a:latin typeface="Calibri"/>
                  <a:ea typeface="微软雅黑" panose="020B0503020204020204" pitchFamily="34" charset="-122"/>
                  <a:cs typeface="Calibri"/>
                </a:rPr>
                <a:t> </a:t>
              </a:r>
              <a:r>
                <a:rPr lang="tr-TR" altLang="zh-CN" sz="2135" b="1" dirty="0" err="1" smtClean="0">
                  <a:solidFill>
                    <a:srgbClr val="C00000"/>
                  </a:solidFill>
                  <a:latin typeface="Calibri"/>
                  <a:ea typeface="微软雅黑" panose="020B0503020204020204" pitchFamily="34" charset="-122"/>
                  <a:cs typeface="Calibri"/>
                </a:rPr>
                <a:t>registration</a:t>
              </a:r>
              <a:r>
                <a:rPr lang="tr-TR" altLang="zh-CN" sz="2135" b="1" dirty="0" smtClean="0">
                  <a:solidFill>
                    <a:srgbClr val="C00000"/>
                  </a:solidFill>
                  <a:latin typeface="Calibri"/>
                  <a:ea typeface="微软雅黑" panose="020B0503020204020204" pitchFamily="34" charset="-122"/>
                  <a:cs typeface="Calibri"/>
                </a:rPr>
                <a:t> form.</a:t>
              </a:r>
              <a:endParaRPr lang="en-US" altLang="zh-CN" sz="1465" b="1" dirty="0">
                <a:solidFill>
                  <a:srgbClr val="C00000"/>
                </a:solidFill>
                <a:latin typeface="Calibri"/>
                <a:ea typeface="微软雅黑" panose="020B0503020204020204" pitchFamily="34" charset="-122"/>
                <a:cs typeface="Calibri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2195969" y="1730685"/>
              <a:ext cx="369332" cy="369332"/>
            </a:xfrm>
            <a:prstGeom prst="ellipse">
              <a:avLst/>
            </a:prstGeom>
            <a:grp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400">
                <a:solidFill>
                  <a:srgbClr val="C00000"/>
                </a:solidFill>
                <a:latin typeface="+mj-lt"/>
                <a:ea typeface="微软雅黑" panose="020B0503020204020204" pitchFamily="34" charset="-122"/>
              </a:endParaRPr>
            </a:p>
          </p:txBody>
        </p:sp>
        <p:sp>
          <p:nvSpPr>
            <p:cNvPr id="9" name="TextBox 4"/>
            <p:cNvSpPr txBox="1"/>
            <p:nvPr/>
          </p:nvSpPr>
          <p:spPr>
            <a:xfrm>
              <a:off x="2167226" y="1750528"/>
              <a:ext cx="335421" cy="315663"/>
            </a:xfrm>
            <a:prstGeom prst="rect">
              <a:avLst/>
            </a:prstGeom>
            <a:grp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135" b="1" dirty="0">
                  <a:solidFill>
                    <a:srgbClr val="C00000"/>
                  </a:solidFill>
                  <a:latin typeface="+mj-lt"/>
                  <a:ea typeface="微软雅黑" panose="020B0503020204020204" pitchFamily="34" charset="-122"/>
                </a:rPr>
                <a:t> </a:t>
              </a:r>
              <a:r>
                <a:rPr lang="en-US" altLang="zh-CN" sz="2135" b="1" dirty="0" smtClean="0">
                  <a:solidFill>
                    <a:srgbClr val="C00000"/>
                  </a:solidFill>
                  <a:latin typeface="+mj-lt"/>
                  <a:ea typeface="微软雅黑" panose="020B0503020204020204" pitchFamily="34" charset="-122"/>
                </a:rPr>
                <a:t> 1</a:t>
              </a:r>
              <a:endParaRPr lang="en-US" altLang="zh-CN" sz="2135" b="1" dirty="0">
                <a:solidFill>
                  <a:srgbClr val="C00000"/>
                </a:solidFill>
                <a:latin typeface="+mj-lt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767735" y="3381707"/>
            <a:ext cx="17837754" cy="750975"/>
            <a:chOff x="2167226" y="1730685"/>
            <a:chExt cx="13378315" cy="563232"/>
          </a:xfrm>
          <a:noFill/>
        </p:grpSpPr>
        <p:sp>
          <p:nvSpPr>
            <p:cNvPr id="11" name="TextBox 4"/>
            <p:cNvSpPr txBox="1"/>
            <p:nvPr/>
          </p:nvSpPr>
          <p:spPr>
            <a:xfrm>
              <a:off x="2579399" y="1730685"/>
              <a:ext cx="12966142" cy="563232"/>
            </a:xfrm>
            <a:prstGeom prst="rect">
              <a:avLst/>
            </a:prstGeom>
            <a:grp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140" b="1" dirty="0">
                  <a:solidFill>
                    <a:srgbClr val="D8271C"/>
                  </a:solidFill>
                </a:rPr>
                <a:t>In that mailing, you will also receive a flyer with details of the </a:t>
              </a:r>
              <a:r>
                <a:rPr lang="en-US" sz="2140" b="1" dirty="0" smtClean="0">
                  <a:solidFill>
                    <a:srgbClr val="D8271C"/>
                  </a:solidFill>
                </a:rPr>
                <a:t>4 </a:t>
              </a:r>
              <a:r>
                <a:rPr lang="en-US" sz="2140" b="1" dirty="0">
                  <a:solidFill>
                    <a:srgbClr val="D8271C"/>
                  </a:solidFill>
                </a:rPr>
                <a:t>workshops </a:t>
              </a:r>
              <a:endParaRPr lang="en-US" sz="2140" b="1" dirty="0" smtClean="0">
                <a:solidFill>
                  <a:srgbClr val="D8271C"/>
                </a:solidFill>
              </a:endParaRPr>
            </a:p>
            <a:p>
              <a:r>
                <a:rPr lang="en-US" sz="2140" b="1" dirty="0" smtClean="0">
                  <a:solidFill>
                    <a:srgbClr val="D8271C"/>
                  </a:solidFill>
                </a:rPr>
                <a:t>so </a:t>
              </a:r>
              <a:r>
                <a:rPr lang="en-US" sz="2140" b="1" dirty="0">
                  <a:solidFill>
                    <a:srgbClr val="D8271C"/>
                  </a:solidFill>
                </a:rPr>
                <a:t>that you can make a selection on the registration form.</a:t>
              </a:r>
            </a:p>
          </p:txBody>
        </p:sp>
        <p:sp>
          <p:nvSpPr>
            <p:cNvPr id="12" name="椭圆 11"/>
            <p:cNvSpPr/>
            <p:nvPr/>
          </p:nvSpPr>
          <p:spPr>
            <a:xfrm>
              <a:off x="2195969" y="1730685"/>
              <a:ext cx="369332" cy="369332"/>
            </a:xfrm>
            <a:prstGeom prst="ellipse">
              <a:avLst/>
            </a:prstGeom>
            <a:grp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400">
                <a:solidFill>
                  <a:srgbClr val="C00000"/>
                </a:solidFill>
                <a:latin typeface="+mj-lt"/>
                <a:ea typeface="微软雅黑" panose="020B0503020204020204" pitchFamily="34" charset="-122"/>
              </a:endParaRPr>
            </a:p>
          </p:txBody>
        </p:sp>
        <p:sp>
          <p:nvSpPr>
            <p:cNvPr id="13" name="TextBox 4"/>
            <p:cNvSpPr txBox="1"/>
            <p:nvPr/>
          </p:nvSpPr>
          <p:spPr>
            <a:xfrm>
              <a:off x="2167226" y="1750528"/>
              <a:ext cx="335422" cy="315663"/>
            </a:xfrm>
            <a:prstGeom prst="rect">
              <a:avLst/>
            </a:prstGeom>
            <a:grp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135" b="1" dirty="0">
                  <a:solidFill>
                    <a:srgbClr val="C00000"/>
                  </a:solidFill>
                  <a:latin typeface="+mj-lt"/>
                  <a:ea typeface="微软雅黑" panose="020B0503020204020204" pitchFamily="34" charset="-122"/>
                </a:rPr>
                <a:t> </a:t>
              </a:r>
              <a:r>
                <a:rPr lang="en-US" altLang="zh-CN" sz="2135" b="1" dirty="0" smtClean="0">
                  <a:solidFill>
                    <a:srgbClr val="C00000"/>
                  </a:solidFill>
                  <a:latin typeface="+mj-lt"/>
                  <a:ea typeface="微软雅黑" panose="020B0503020204020204" pitchFamily="34" charset="-122"/>
                </a:rPr>
                <a:t> 2</a:t>
              </a:r>
              <a:endParaRPr lang="en-US" altLang="zh-CN" sz="2135" b="1" dirty="0">
                <a:solidFill>
                  <a:srgbClr val="C00000"/>
                </a:solidFill>
                <a:latin typeface="+mj-lt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728458" y="4175958"/>
            <a:ext cx="8617822" cy="750974"/>
            <a:chOff x="2167226" y="1730685"/>
            <a:chExt cx="6463363" cy="563232"/>
          </a:xfrm>
          <a:noFill/>
        </p:grpSpPr>
        <p:sp>
          <p:nvSpPr>
            <p:cNvPr id="51" name="TextBox 4"/>
            <p:cNvSpPr txBox="1"/>
            <p:nvPr/>
          </p:nvSpPr>
          <p:spPr>
            <a:xfrm>
              <a:off x="2595617" y="1730685"/>
              <a:ext cx="6034972" cy="563232"/>
            </a:xfrm>
            <a:prstGeom prst="rect">
              <a:avLst/>
            </a:prstGeom>
            <a:grp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140" b="1" dirty="0">
                  <a:solidFill>
                    <a:srgbClr val="D8271C"/>
                  </a:solidFill>
                </a:rPr>
                <a:t>After you have registered, closer to the convention date, you will</a:t>
              </a:r>
            </a:p>
            <a:p>
              <a:r>
                <a:rPr lang="en-US" sz="2140" b="1" dirty="0" smtClean="0">
                  <a:solidFill>
                    <a:srgbClr val="D8271C"/>
                  </a:solidFill>
                </a:rPr>
                <a:t>receive </a:t>
              </a:r>
              <a:r>
                <a:rPr lang="en-US" sz="2140" b="1" dirty="0">
                  <a:solidFill>
                    <a:srgbClr val="D8271C"/>
                  </a:solidFill>
                </a:rPr>
                <a:t>a link to enter Zoom on April 17</a:t>
              </a:r>
              <a:r>
                <a:rPr lang="en-US" sz="2140" b="1" baseline="30000" dirty="0">
                  <a:solidFill>
                    <a:srgbClr val="D8271C"/>
                  </a:solidFill>
                </a:rPr>
                <a:t>th</a:t>
              </a:r>
              <a:r>
                <a:rPr lang="en-US" sz="2140" b="1" dirty="0">
                  <a:solidFill>
                    <a:srgbClr val="D8271C"/>
                  </a:solidFill>
                </a:rPr>
                <a:t> and an electronic program.</a:t>
              </a:r>
            </a:p>
          </p:txBody>
        </p:sp>
        <p:sp>
          <p:nvSpPr>
            <p:cNvPr id="52" name="椭圆 51"/>
            <p:cNvSpPr/>
            <p:nvPr/>
          </p:nvSpPr>
          <p:spPr>
            <a:xfrm>
              <a:off x="2195969" y="1730685"/>
              <a:ext cx="369332" cy="369332"/>
            </a:xfrm>
            <a:prstGeom prst="ellipse">
              <a:avLst/>
            </a:prstGeom>
            <a:grp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400">
                <a:solidFill>
                  <a:srgbClr val="C00000"/>
                </a:solidFill>
                <a:latin typeface="+mj-lt"/>
                <a:ea typeface="微软雅黑" panose="020B0503020204020204" pitchFamily="34" charset="-122"/>
              </a:endParaRPr>
            </a:p>
          </p:txBody>
        </p:sp>
        <p:sp>
          <p:nvSpPr>
            <p:cNvPr id="53" name="TextBox 4"/>
            <p:cNvSpPr txBox="1"/>
            <p:nvPr/>
          </p:nvSpPr>
          <p:spPr>
            <a:xfrm>
              <a:off x="2167226" y="1750528"/>
              <a:ext cx="335422" cy="315663"/>
            </a:xfrm>
            <a:prstGeom prst="rect">
              <a:avLst/>
            </a:prstGeom>
            <a:grp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135" b="1" dirty="0">
                  <a:solidFill>
                    <a:srgbClr val="C00000"/>
                  </a:solidFill>
                  <a:latin typeface="+mj-lt"/>
                  <a:ea typeface="微软雅黑" panose="020B0503020204020204" pitchFamily="34" charset="-122"/>
                </a:rPr>
                <a:t> </a:t>
              </a:r>
              <a:r>
                <a:rPr lang="en-US" altLang="zh-CN" sz="2135" b="1" dirty="0" smtClean="0">
                  <a:solidFill>
                    <a:srgbClr val="C00000"/>
                  </a:solidFill>
                  <a:latin typeface="+mj-lt"/>
                  <a:ea typeface="微软雅黑" panose="020B0503020204020204" pitchFamily="34" charset="-122"/>
                </a:rPr>
                <a:t> 3</a:t>
              </a:r>
              <a:endParaRPr lang="en-US" altLang="zh-CN" sz="2135" b="1" dirty="0">
                <a:solidFill>
                  <a:srgbClr val="C00000"/>
                </a:solidFill>
                <a:latin typeface="+mj-lt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728458" y="5018222"/>
            <a:ext cx="5869864" cy="492442"/>
            <a:chOff x="2167226" y="1730685"/>
            <a:chExt cx="4402398" cy="369332"/>
          </a:xfrm>
          <a:noFill/>
        </p:grpSpPr>
        <p:sp>
          <p:nvSpPr>
            <p:cNvPr id="55" name="TextBox 4"/>
            <p:cNvSpPr txBox="1"/>
            <p:nvPr/>
          </p:nvSpPr>
          <p:spPr>
            <a:xfrm>
              <a:off x="2595617" y="1730685"/>
              <a:ext cx="3974007" cy="316241"/>
            </a:xfrm>
            <a:prstGeom prst="rect">
              <a:avLst/>
            </a:prstGeom>
            <a:grp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140" b="1" dirty="0">
                  <a:solidFill>
                    <a:srgbClr val="D8271C"/>
                  </a:solidFill>
                </a:rPr>
                <a:t>Zoom </a:t>
              </a:r>
              <a:r>
                <a:rPr lang="en-US" sz="2140" b="1" dirty="0" smtClean="0">
                  <a:solidFill>
                    <a:srgbClr val="D8271C"/>
                  </a:solidFill>
                </a:rPr>
                <a:t>Sign-In </a:t>
              </a:r>
              <a:r>
                <a:rPr lang="en-US" sz="2140" b="1" dirty="0">
                  <a:solidFill>
                    <a:srgbClr val="D8271C"/>
                  </a:solidFill>
                </a:rPr>
                <a:t>– O</a:t>
              </a:r>
              <a:r>
                <a:rPr lang="en-US" sz="2140" b="1" dirty="0" smtClean="0">
                  <a:solidFill>
                    <a:srgbClr val="D8271C"/>
                  </a:solidFill>
                </a:rPr>
                <a:t>pens </a:t>
              </a:r>
              <a:r>
                <a:rPr lang="en-US" sz="2140" b="1" dirty="0">
                  <a:solidFill>
                    <a:srgbClr val="D8271C"/>
                  </a:solidFill>
                </a:rPr>
                <a:t>at 8:30am on April </a:t>
              </a:r>
              <a:r>
                <a:rPr lang="en-US" sz="2140" b="1" dirty="0" smtClean="0">
                  <a:solidFill>
                    <a:srgbClr val="D8271C"/>
                  </a:solidFill>
                </a:rPr>
                <a:t>17</a:t>
              </a:r>
              <a:r>
                <a:rPr lang="en-US" sz="2140" b="1" baseline="30000" dirty="0" smtClean="0">
                  <a:solidFill>
                    <a:srgbClr val="D8271C"/>
                  </a:solidFill>
                </a:rPr>
                <a:t>th</a:t>
              </a:r>
              <a:endParaRPr lang="en-US" sz="2140" b="1" dirty="0">
                <a:solidFill>
                  <a:srgbClr val="D8271C"/>
                </a:solidFill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2195969" y="1730685"/>
              <a:ext cx="369332" cy="369332"/>
            </a:xfrm>
            <a:prstGeom prst="ellipse">
              <a:avLst/>
            </a:prstGeom>
            <a:grp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400">
                <a:solidFill>
                  <a:srgbClr val="C00000"/>
                </a:solidFill>
                <a:latin typeface="+mj-lt"/>
                <a:ea typeface="微软雅黑" panose="020B0503020204020204" pitchFamily="34" charset="-122"/>
              </a:endParaRPr>
            </a:p>
          </p:txBody>
        </p:sp>
        <p:sp>
          <p:nvSpPr>
            <p:cNvPr id="66" name="TextBox 4"/>
            <p:cNvSpPr txBox="1"/>
            <p:nvPr/>
          </p:nvSpPr>
          <p:spPr>
            <a:xfrm>
              <a:off x="2167226" y="1750528"/>
              <a:ext cx="335422" cy="315663"/>
            </a:xfrm>
            <a:prstGeom prst="rect">
              <a:avLst/>
            </a:prstGeom>
            <a:grp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135" b="1" dirty="0">
                  <a:solidFill>
                    <a:srgbClr val="C00000"/>
                  </a:solidFill>
                  <a:latin typeface="+mj-lt"/>
                  <a:ea typeface="微软雅黑" panose="020B0503020204020204" pitchFamily="34" charset="-122"/>
                </a:rPr>
                <a:t> </a:t>
              </a:r>
              <a:r>
                <a:rPr lang="en-US" altLang="zh-CN" sz="2135" b="1" dirty="0" smtClean="0">
                  <a:solidFill>
                    <a:srgbClr val="C00000"/>
                  </a:solidFill>
                  <a:latin typeface="+mj-lt"/>
                  <a:ea typeface="微软雅黑" panose="020B0503020204020204" pitchFamily="34" charset="-122"/>
                </a:rPr>
                <a:t> 4</a:t>
              </a:r>
              <a:endParaRPr lang="en-US" altLang="zh-CN" sz="2135" b="1" dirty="0">
                <a:solidFill>
                  <a:srgbClr val="C00000"/>
                </a:solidFill>
                <a:latin typeface="+mj-lt"/>
                <a:ea typeface="微软雅黑" panose="020B0503020204020204" pitchFamily="34" charset="-122"/>
              </a:endParaRPr>
            </a:p>
          </p:txBody>
        </p:sp>
      </p:grpSp>
      <p:sp>
        <p:nvSpPr>
          <p:cNvPr id="67" name="Text Placeholder 8"/>
          <p:cNvSpPr txBox="1"/>
          <p:nvPr/>
        </p:nvSpPr>
        <p:spPr>
          <a:xfrm rot="5400000">
            <a:off x="696873" y="3232689"/>
            <a:ext cx="1824203" cy="60960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zh-CN" altLang="en-US" sz="3735" dirty="0">
              <a:solidFill>
                <a:srgbClr val="C00000"/>
              </a:solidFill>
              <a:latin typeface="+mj-lt"/>
              <a:ea typeface="微软雅黑" panose="020B0503020204020204" pitchFamily="34" charset="-122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xmlns="" id="{3D18F017-39B4-406B-85E4-A7819C73327B}"/>
              </a:ext>
            </a:extLst>
          </p:cNvPr>
          <p:cNvSpPr txBox="1">
            <a:spLocks/>
          </p:cNvSpPr>
          <p:nvPr/>
        </p:nvSpPr>
        <p:spPr>
          <a:xfrm>
            <a:off x="890569" y="1229332"/>
            <a:ext cx="10515600" cy="132556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 smtClean="0"/>
              <a:t>Registration for the Convention</a:t>
            </a:r>
            <a:endParaRPr lang="en-US" sz="4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4d1e86a8b1a483e81dc1d7f6d65b3abe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78"/>
          <a:stretch>
            <a:fillRect/>
          </a:stretch>
        </p:blipFill>
        <p:spPr>
          <a:xfrm>
            <a:off x="-17145" y="-6350"/>
            <a:ext cx="12265660" cy="68707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95960" y="847725"/>
            <a:ext cx="10896600" cy="5257800"/>
          </a:xfrm>
          <a:prstGeom prst="rect">
            <a:avLst/>
          </a:prstGeom>
          <a:solidFill>
            <a:srgbClr val="FDF7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j-lt"/>
              <a:cs typeface="+mn-ea"/>
              <a:sym typeface="+mn-lt"/>
            </a:endParaRPr>
          </a:p>
        </p:txBody>
      </p:sp>
      <p:pic>
        <p:nvPicPr>
          <p:cNvPr id="6" name="图片 5" descr="f96f71f270f0750c5a24eac6ad8e388a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9556115" y="-189230"/>
            <a:ext cx="3021965" cy="2807970"/>
          </a:xfrm>
          <a:prstGeom prst="rect">
            <a:avLst/>
          </a:prstGeom>
        </p:spPr>
      </p:pic>
      <p:pic>
        <p:nvPicPr>
          <p:cNvPr id="7" name="图片 6" descr="cb1c87c7cb64672c8d9c8a2be9fafb1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145" y="5052695"/>
            <a:ext cx="3412490" cy="2276475"/>
          </a:xfrm>
          <a:prstGeom prst="rect">
            <a:avLst/>
          </a:prstGeom>
        </p:spPr>
      </p:pic>
      <p:sp>
        <p:nvSpPr>
          <p:cNvPr id="19" name="Content Placeholder 2">
            <a:extLst>
              <a:ext uri="{FF2B5EF4-FFF2-40B4-BE49-F238E27FC236}">
                <a16:creationId xmlns:a16="http://schemas.microsoft.com/office/drawing/2014/main" xmlns="" id="{CA0134CD-DF17-4449-83C0-0C567191BD55}"/>
              </a:ext>
            </a:extLst>
          </p:cNvPr>
          <p:cNvSpPr txBox="1">
            <a:spLocks/>
          </p:cNvSpPr>
          <p:nvPr/>
        </p:nvSpPr>
        <p:spPr>
          <a:xfrm>
            <a:off x="812016" y="1502162"/>
            <a:ext cx="10515600" cy="5355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 smtClean="0"/>
          </a:p>
          <a:p>
            <a:pPr marL="342900" indent="-342900" algn="l">
              <a:buFont typeface="Arial"/>
              <a:buChar char="•"/>
            </a:pPr>
            <a:r>
              <a:rPr lang="en-US" b="1" dirty="0" smtClean="0"/>
              <a:t>Sign-In opens on Zoom at 8:30am</a:t>
            </a:r>
          </a:p>
          <a:p>
            <a:pPr marL="342900" indent="-342900" algn="l">
              <a:buFont typeface="Arial"/>
              <a:buChar char="•"/>
            </a:pPr>
            <a:r>
              <a:rPr lang="en-US" b="1" dirty="0" smtClean="0"/>
              <a:t>Entertainment: Enjoy Musical Selections and DKG Pictures</a:t>
            </a:r>
          </a:p>
          <a:p>
            <a:pPr marL="342900" indent="-342900" algn="l">
              <a:buFont typeface="Arial"/>
              <a:buChar char="•"/>
            </a:pPr>
            <a:r>
              <a:rPr lang="en-US" b="1" dirty="0" smtClean="0"/>
              <a:t>Welcome and Business Meeting</a:t>
            </a:r>
          </a:p>
          <a:p>
            <a:pPr algn="l"/>
            <a:r>
              <a:rPr lang="en-US" b="1" dirty="0"/>
              <a:t> </a:t>
            </a:r>
            <a:r>
              <a:rPr lang="en-US" b="1" dirty="0" smtClean="0"/>
              <a:t>         Election of Officers, Officers and Committee Reports, DKG Business</a:t>
            </a:r>
          </a:p>
          <a:p>
            <a:pPr marL="342900" indent="-342900" algn="l">
              <a:buFont typeface="Arial"/>
              <a:buChar char="•"/>
            </a:pPr>
            <a:r>
              <a:rPr lang="en-US" b="1" dirty="0" smtClean="0"/>
              <a:t>Lunch on your own</a:t>
            </a:r>
          </a:p>
          <a:p>
            <a:pPr marL="342900" indent="-342900" algn="l">
              <a:buFont typeface="Arial"/>
              <a:buChar char="•"/>
            </a:pPr>
            <a:r>
              <a:rPr lang="en-US" b="1" dirty="0" smtClean="0"/>
              <a:t>Keynote Address:  Dr. Debbie LeBlanc, DKG Northeast Regional Director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xmlns="" id="{6B077915-CDE9-49EB-A48D-16868A75A404}"/>
              </a:ext>
            </a:extLst>
          </p:cNvPr>
          <p:cNvSpPr txBox="1">
            <a:spLocks/>
          </p:cNvSpPr>
          <p:nvPr/>
        </p:nvSpPr>
        <p:spPr>
          <a:xfrm>
            <a:off x="720371" y="1006733"/>
            <a:ext cx="10515600" cy="827571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D8271C"/>
                </a:solidFill>
              </a:rPr>
              <a:t>Overview of the Day</a:t>
            </a:r>
            <a:endParaRPr lang="en-US" b="1" dirty="0">
              <a:solidFill>
                <a:srgbClr val="D8271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4d1e86a8b1a483e81dc1d7f6d65b3abe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78"/>
          <a:stretch>
            <a:fillRect/>
          </a:stretch>
        </p:blipFill>
        <p:spPr>
          <a:xfrm>
            <a:off x="-17145" y="-6350"/>
            <a:ext cx="12265660" cy="68707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95960" y="847725"/>
            <a:ext cx="10896600" cy="5257800"/>
          </a:xfrm>
          <a:prstGeom prst="rect">
            <a:avLst/>
          </a:prstGeom>
          <a:solidFill>
            <a:srgbClr val="FDF7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j-lt"/>
              <a:cs typeface="+mn-ea"/>
              <a:sym typeface="+mn-lt"/>
            </a:endParaRPr>
          </a:p>
        </p:txBody>
      </p:sp>
      <p:pic>
        <p:nvPicPr>
          <p:cNvPr id="6" name="图片 5" descr="f96f71f270f0750c5a24eac6ad8e388a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9556115" y="-189230"/>
            <a:ext cx="3021965" cy="2807970"/>
          </a:xfrm>
          <a:prstGeom prst="rect">
            <a:avLst/>
          </a:prstGeom>
        </p:spPr>
      </p:pic>
      <p:pic>
        <p:nvPicPr>
          <p:cNvPr id="7" name="图片 6" descr="cb1c87c7cb64672c8d9c8a2be9fafb1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145" y="5052695"/>
            <a:ext cx="3412490" cy="2276475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xmlns="" id="{9BE5D5FE-D20E-4383-9C7F-6F6C66C94F7B}"/>
              </a:ext>
            </a:extLst>
          </p:cNvPr>
          <p:cNvSpPr txBox="1">
            <a:spLocks/>
          </p:cNvSpPr>
          <p:nvPr/>
        </p:nvSpPr>
        <p:spPr>
          <a:xfrm>
            <a:off x="694187" y="786201"/>
            <a:ext cx="10515600" cy="6307492"/>
          </a:xfrm>
          <a:prstGeom prst="rect">
            <a:avLst/>
          </a:prstGeom>
        </p:spPr>
        <p:txBody>
          <a:bodyPr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3100" b="1" dirty="0" smtClean="0">
                <a:solidFill>
                  <a:srgbClr val="D8271C"/>
                </a:solidFill>
                <a:latin typeface="+mn-lt"/>
              </a:rPr>
              <a:t>Convention Overview, Continued</a:t>
            </a:r>
            <a:br>
              <a:rPr lang="en-US" sz="3100" b="1" dirty="0" smtClean="0">
                <a:solidFill>
                  <a:srgbClr val="D8271C"/>
                </a:solidFill>
                <a:latin typeface="+mn-lt"/>
              </a:rPr>
            </a:br>
            <a:r>
              <a:rPr lang="en-US" sz="2400" b="1" dirty="0" smtClean="0">
                <a:latin typeface="+mn-lt"/>
              </a:rPr>
              <a:t/>
            </a:r>
            <a:br>
              <a:rPr lang="en-US" sz="2400" b="1" dirty="0" smtClean="0">
                <a:latin typeface="+mn-lt"/>
              </a:rPr>
            </a:br>
            <a:r>
              <a:rPr lang="en-US" sz="2700" b="1" u="sng" dirty="0" smtClean="0">
                <a:latin typeface="+mn-lt"/>
              </a:rPr>
              <a:t>Four Concurrent Workshops</a:t>
            </a:r>
            <a:endParaRPr lang="en-US" sz="2400" b="1" dirty="0" smtClean="0">
              <a:latin typeface="+mn-lt"/>
            </a:endParaRPr>
          </a:p>
          <a:p>
            <a:pPr algn="l">
              <a:spcBef>
                <a:spcPts val="0"/>
              </a:spcBef>
            </a:pPr>
            <a:r>
              <a:rPr lang="en-US" sz="2400" b="1" dirty="0">
                <a:latin typeface="+mn-lt"/>
              </a:rPr>
              <a:t> </a:t>
            </a:r>
            <a:r>
              <a:rPr lang="en-US" sz="2400" b="1" dirty="0" smtClean="0">
                <a:latin typeface="+mn-lt"/>
              </a:rPr>
              <a:t>      Each convention attendee selects one of these on their registration form:</a:t>
            </a:r>
            <a:r>
              <a:rPr lang="en-US" sz="1600" dirty="0" smtClean="0">
                <a:latin typeface="+mn-lt"/>
              </a:rPr>
              <a:t/>
            </a:r>
            <a:br>
              <a:rPr lang="en-US" sz="1600" dirty="0" smtClean="0">
                <a:latin typeface="+mn-lt"/>
              </a:rPr>
            </a:br>
            <a:r>
              <a:rPr lang="en-US" sz="16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6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br>
              <a:rPr lang="en-US" sz="16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Workshop 1 </a:t>
            </a:r>
            <a:r>
              <a:rPr lang="en-US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Beverly Elaine </a:t>
            </a:r>
            <a:r>
              <a:rPr lang="en-US" sz="2400" b="1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Eanes</a:t>
            </a:r>
            <a:r>
              <a:rPr lang="en-US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, PhD, RN, CHP </a:t>
            </a:r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	     	Title:  “A Funny Thing Happened on the Way to Your Stress</a:t>
            </a:r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”</a:t>
            </a:r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b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 	</a:t>
            </a:r>
            <a:r>
              <a:rPr lang="en-US" sz="2400" b="1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Workshop 2 </a:t>
            </a:r>
            <a:r>
              <a:rPr lang="en-US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- Debbie LeBlanc, Northeast Regional Director</a:t>
            </a:r>
            <a:br>
              <a:rPr lang="en-US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Title: DKG Top 10 Chapter Strategies for a Post Pandemic World</a:t>
            </a:r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Workshop 3 </a:t>
            </a:r>
            <a:r>
              <a:rPr lang="en-US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en-US" sz="2400" b="1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Janissa</a:t>
            </a:r>
            <a:r>
              <a:rPr lang="en-US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 Davis, DKG Member, Lambda Chapter</a:t>
            </a:r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		Title: The Challenges of Teaching Online </a:t>
            </a:r>
            <a:br>
              <a:rPr lang="en-US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n-US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n-US" sz="2400" b="1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Workshop 4 </a:t>
            </a:r>
            <a:r>
              <a:rPr lang="en-US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- Joanna Durham, LCSW- C</a:t>
            </a:r>
            <a:br>
              <a:rPr lang="en-US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400" b="1" dirty="0" smtClean="0">
                <a:latin typeface="+mn-lt"/>
              </a:rPr>
              <a:t>		Title: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b="1" dirty="0" smtClean="0">
                <a:latin typeface="+mn-lt"/>
              </a:rPr>
              <a:t>Managing COVID-19 Stressors as a Classroom Teacher</a:t>
            </a:r>
            <a:r>
              <a:rPr lang="en-US" sz="2400" dirty="0" smtClean="0">
                <a:latin typeface="+mn-lt"/>
              </a:rPr>
              <a:t/>
            </a:r>
            <a:br>
              <a:rPr lang="en-US" sz="2400" dirty="0" smtClean="0">
                <a:latin typeface="+mn-lt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43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7857ab0b79adbb76daf83cbf04bb41ec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78"/>
          <a:stretch>
            <a:fillRect/>
          </a:stretch>
        </p:blipFill>
        <p:spPr>
          <a:xfrm>
            <a:off x="-36830" y="-4445"/>
            <a:ext cx="12307570" cy="686689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5B31945-8570-4CAF-96E8-804E95112A73}"/>
              </a:ext>
            </a:extLst>
          </p:cNvPr>
          <p:cNvSpPr/>
          <p:nvPr/>
        </p:nvSpPr>
        <p:spPr>
          <a:xfrm>
            <a:off x="2043159" y="1602826"/>
            <a:ext cx="8693141" cy="402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140" b="1" dirty="0"/>
          </a:p>
          <a:p>
            <a:r>
              <a:rPr lang="en-US" sz="2400" b="1" dirty="0">
                <a:solidFill>
                  <a:srgbClr val="D8271C"/>
                </a:solidFill>
              </a:rPr>
              <a:t>Convention Overview, </a:t>
            </a:r>
            <a:r>
              <a:rPr lang="en-US" sz="2400" b="1" dirty="0" smtClean="0">
                <a:solidFill>
                  <a:srgbClr val="D8271C"/>
                </a:solidFill>
              </a:rPr>
              <a:t>Continued</a:t>
            </a:r>
          </a:p>
          <a:p>
            <a:endParaRPr lang="en-US" sz="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/>
              <a:t>Celebration of </a:t>
            </a:r>
            <a:r>
              <a:rPr lang="en-US" b="1" dirty="0" smtClean="0"/>
              <a:t>Life</a:t>
            </a:r>
            <a:endParaRPr lang="en-US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/>
              <a:t>Closing Program</a:t>
            </a:r>
          </a:p>
          <a:p>
            <a:r>
              <a:rPr lang="en-US" b="1" dirty="0"/>
              <a:t>	</a:t>
            </a:r>
            <a:r>
              <a:rPr lang="en-US" b="1" dirty="0" smtClean="0"/>
              <a:t>Recognition of Chapter Presidents</a:t>
            </a:r>
          </a:p>
          <a:p>
            <a:r>
              <a:rPr lang="en-US" b="1" dirty="0"/>
              <a:t>	</a:t>
            </a:r>
            <a:r>
              <a:rPr lang="en-US" b="1" dirty="0" smtClean="0"/>
              <a:t>Chapter </a:t>
            </a:r>
            <a:r>
              <a:rPr lang="en-US" b="1" dirty="0"/>
              <a:t>Achievement </a:t>
            </a:r>
            <a:r>
              <a:rPr lang="en-US" b="1" dirty="0" smtClean="0"/>
              <a:t>Awards</a:t>
            </a:r>
          </a:p>
          <a:p>
            <a:r>
              <a:rPr lang="en-US" b="1" dirty="0" smtClean="0"/>
              <a:t>	Scholarship Recipients </a:t>
            </a:r>
            <a:endParaRPr lang="en-US" b="1" dirty="0"/>
          </a:p>
          <a:p>
            <a:pPr lvl="1"/>
            <a:r>
              <a:rPr lang="en-US" b="1" dirty="0"/>
              <a:t>	Installation of Officers</a:t>
            </a:r>
          </a:p>
          <a:p>
            <a:r>
              <a:rPr lang="en-US" b="1" dirty="0"/>
              <a:t>	Passing of the Gavel</a:t>
            </a:r>
          </a:p>
          <a:p>
            <a:r>
              <a:rPr lang="en-US" b="1" dirty="0"/>
              <a:t>	New President’s Message</a:t>
            </a:r>
          </a:p>
          <a:p>
            <a:endParaRPr lang="en-US" sz="800" dirty="0"/>
          </a:p>
          <a:p>
            <a:r>
              <a:rPr lang="en-US" sz="2200" b="1" dirty="0" smtClean="0">
                <a:solidFill>
                  <a:srgbClr val="D8271C"/>
                </a:solidFill>
                <a:latin typeface="Lucida Handwriting" panose="03010101010101010101" pitchFamily="66" charset="0"/>
              </a:rPr>
              <a:t>We </a:t>
            </a:r>
            <a:r>
              <a:rPr lang="en-US" sz="2200" b="1" dirty="0">
                <a:solidFill>
                  <a:srgbClr val="D8271C"/>
                </a:solidFill>
                <a:latin typeface="Lucida Handwriting" panose="03010101010101010101" pitchFamily="66" charset="0"/>
              </a:rPr>
              <a:t>hope that you enjoy the day!</a:t>
            </a:r>
          </a:p>
          <a:p>
            <a:endParaRPr lang="en-US" sz="1000" b="1" dirty="0">
              <a:latin typeface="Lucida Handwriting" panose="03010101010101010101" pitchFamily="66" charset="0"/>
            </a:endParaRPr>
          </a:p>
          <a:p>
            <a:r>
              <a:rPr lang="en-US" b="1" dirty="0">
                <a:latin typeface="Calibri" panose="020F0502020204030204" pitchFamily="34" charset="0"/>
              </a:rPr>
              <a:t>This PowerPoint will be sent to all Chapter Presidents after March 6th.</a:t>
            </a:r>
          </a:p>
        </p:txBody>
      </p:sp>
    </p:spTree>
    <p:extLst>
      <p:ext uri="{BB962C8B-B14F-4D97-AF65-F5344CB8AC3E}">
        <p14:creationId xmlns:p14="http://schemas.microsoft.com/office/powerpoint/2010/main" val="259288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CF1FD30B-DD7C-4126-9A22-FF9382A1B853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Repository"/>
  <p:tag name="ISPRING_OUTPUT_FOLDER" val="G:\Users\Administrator\Desktop\20180119"/>
  <p:tag name="ISPRING_PRESENTATION_TITLE" val="演示文稿1"/>
  <p:tag name="ISPRING_FIRST_PUBLISH" val="1"/>
</p:tagLst>
</file>

<file path=ppt/theme/theme1.xml><?xml version="1.0" encoding="utf-8"?>
<a:theme xmlns:a="http://schemas.openxmlformats.org/drawingml/2006/main" name="Rose Flower PPT Template, Freepptbackgrounds.net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6E4E4"/>
      </a:lt2>
      <a:accent1>
        <a:srgbClr val="8C532F"/>
      </a:accent1>
      <a:accent2>
        <a:srgbClr val="B20506"/>
      </a:accent2>
      <a:accent3>
        <a:srgbClr val="285709"/>
      </a:accent3>
      <a:accent4>
        <a:srgbClr val="8C532F"/>
      </a:accent4>
      <a:accent5>
        <a:srgbClr val="B20506"/>
      </a:accent5>
      <a:accent6>
        <a:srgbClr val="285709"/>
      </a:accent6>
      <a:hlink>
        <a:srgbClr val="0563C1"/>
      </a:hlink>
      <a:folHlink>
        <a:srgbClr val="954D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8C532F"/>
    </a:accent1>
    <a:accent2>
      <a:srgbClr val="B20506"/>
    </a:accent2>
    <a:accent3>
      <a:srgbClr val="285709"/>
    </a:accent3>
    <a:accent4>
      <a:srgbClr val="8C532F"/>
    </a:accent4>
    <a:accent5>
      <a:srgbClr val="B20506"/>
    </a:accent5>
    <a:accent6>
      <a:srgbClr val="285709"/>
    </a:accent6>
    <a:hlink>
      <a:srgbClr val="0563C1"/>
    </a:hlink>
    <a:folHlink>
      <a:srgbClr val="954D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187</Words>
  <Application>Microsoft Macintosh PowerPoint</Application>
  <PresentationFormat>Custom</PresentationFormat>
  <Paragraphs>58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Rose Flower PPT Template, Freepptbackgrounds.net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Freepptbackgrounds.net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Rose Flower PPT Template</dc:title>
  <dc:subject>Powerpoint Template</dc:subject>
  <dc:creator>Freepptbackgrounds.net</dc:creator>
  <cp:keywords>Rose Flower PPT Template</cp:keywords>
  <dc:description>Rose Flower PPT Template_x000d_
www.freepptbackgrounds.net</dc:description>
  <cp:lastModifiedBy>Michelle Saville</cp:lastModifiedBy>
  <cp:revision>58</cp:revision>
  <dcterms:created xsi:type="dcterms:W3CDTF">2018-01-18T08:58:00Z</dcterms:created>
  <dcterms:modified xsi:type="dcterms:W3CDTF">2021-03-06T15:43:13Z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2052-10.1.0.7106</vt:lpwstr>
  </property>
</Properties>
</file>